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2"/>
  </p:notesMasterIdLst>
  <p:handoutMasterIdLst>
    <p:handoutMasterId r:id="rId43"/>
  </p:handoutMasterIdLst>
  <p:sldIdLst>
    <p:sldId id="259" r:id="rId2"/>
    <p:sldId id="300" r:id="rId3"/>
    <p:sldId id="269" r:id="rId4"/>
    <p:sldId id="260" r:id="rId5"/>
    <p:sldId id="262" r:id="rId6"/>
    <p:sldId id="263" r:id="rId7"/>
    <p:sldId id="264" r:id="rId8"/>
    <p:sldId id="299" r:id="rId9"/>
    <p:sldId id="265" r:id="rId10"/>
    <p:sldId id="293" r:id="rId11"/>
    <p:sldId id="271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81" r:id="rId20"/>
    <p:sldId id="278" r:id="rId21"/>
    <p:sldId id="279" r:id="rId22"/>
    <p:sldId id="280" r:id="rId23"/>
    <p:sldId id="301" r:id="rId24"/>
    <p:sldId id="282" r:id="rId25"/>
    <p:sldId id="283" r:id="rId26"/>
    <p:sldId id="284" r:id="rId27"/>
    <p:sldId id="303" r:id="rId28"/>
    <p:sldId id="285" r:id="rId29"/>
    <p:sldId id="286" r:id="rId30"/>
    <p:sldId id="287" r:id="rId31"/>
    <p:sldId id="288" r:id="rId32"/>
    <p:sldId id="289" r:id="rId33"/>
    <p:sldId id="291" r:id="rId34"/>
    <p:sldId id="290" r:id="rId35"/>
    <p:sldId id="292" r:id="rId36"/>
    <p:sldId id="294" r:id="rId37"/>
    <p:sldId id="295" r:id="rId38"/>
    <p:sldId id="297" r:id="rId39"/>
    <p:sldId id="296" r:id="rId40"/>
    <p:sldId id="298" r:id="rId41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130" autoAdjust="0"/>
  </p:normalViewPr>
  <p:slideViewPr>
    <p:cSldViewPr snapToGrid="0">
      <p:cViewPr varScale="1">
        <p:scale>
          <a:sx n="81" d="100"/>
          <a:sy n="81" d="100"/>
        </p:scale>
        <p:origin x="-165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-330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D7737-F1DD-4B30-8394-AC7E6AFDAF4E}" type="datetimeFigureOut">
              <a:rPr lang="da-DK" smtClean="0"/>
              <a:pPr/>
              <a:t>11-06-2014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B2226-9305-45F0-836B-266E5F4173E4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59008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D4FDC-8A2D-4C72-AF87-D2545EAC50B4}" type="datetimeFigureOut">
              <a:rPr lang="da-DK" smtClean="0"/>
              <a:pPr/>
              <a:t>11-06-2014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25B94-4E10-44D2-A035-418132905008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021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6571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6571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6571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6571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657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6571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6571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9756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9756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9756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9756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6571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6571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35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6571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37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3100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39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657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657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6571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6571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6571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6571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6571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25B94-4E10-44D2-A035-418132905008}" type="slidenum">
              <a:rPr lang="da-DK" smtClean="0"/>
              <a:pPr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6571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11-06-2014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9521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11-06-2014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570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11-06-2014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1491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922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572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62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11-06-2014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148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11-06-2014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454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11-06-2014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193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11-06-2014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661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11-06-2014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863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11-06-2014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2428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11-06-2014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58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3BFA-33DE-4ACD-A365-AD6885A87E12}" type="datetimeFigureOut">
              <a:rPr lang="da-DK" smtClean="0"/>
              <a:pPr/>
              <a:t>11-06-2014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910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B3BFA-33DE-4ACD-A365-AD6885A87E12}" type="datetimeFigureOut">
              <a:rPr lang="da-DK" smtClean="0"/>
              <a:pPr/>
              <a:t>11-06-2014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2351C-A776-41C2-B17E-74DB9CCFE91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79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led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143003" y="-1143002"/>
            <a:ext cx="6857999" cy="914400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57200" y="3222283"/>
            <a:ext cx="8229600" cy="1934911"/>
          </a:xfrm>
          <a:custGeom>
            <a:avLst/>
            <a:gdLst/>
            <a:ahLst/>
            <a:cxnLst/>
            <a:rect l="l" t="t" r="r" b="b"/>
            <a:pathLst>
              <a:path w="8229600" h="1436420">
                <a:moveTo>
                  <a:pt x="0" y="1436420"/>
                </a:moveTo>
                <a:lnTo>
                  <a:pt x="8229600" y="1436420"/>
                </a:lnTo>
                <a:lnTo>
                  <a:pt x="8229600" y="0"/>
                </a:lnTo>
                <a:lnTo>
                  <a:pt x="0" y="0"/>
                </a:lnTo>
                <a:lnTo>
                  <a:pt x="0" y="143642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16" name="Billed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8" name="object 2"/>
          <p:cNvSpPr txBox="1">
            <a:spLocks noGrp="1"/>
          </p:cNvSpPr>
          <p:nvPr>
            <p:ph type="title" idx="4294967295"/>
          </p:nvPr>
        </p:nvSpPr>
        <p:spPr>
          <a:xfrm>
            <a:off x="1803400" y="1589049"/>
            <a:ext cx="5537200" cy="145573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da-DK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Dishcover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2677051" y="3459653"/>
            <a:ext cx="3838575" cy="57894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tabLst>
                <a:tab pos="2356426" algn="l"/>
              </a:tabLst>
            </a:pPr>
            <a:r>
              <a:rPr lang="da-DK" sz="1600" kern="0" cap="all" spc="200" dirty="0">
                <a:solidFill>
                  <a:schemeClr val="bg1"/>
                </a:solidFill>
                <a:latin typeface="Arial" pitchFamily="34" charset="0"/>
              </a:rPr>
              <a:t>An Interactive Mobile Cookbook</a:t>
            </a:r>
            <a:endParaRPr sz="1600" kern="0" cap="all" spc="20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467544" y="4052016"/>
            <a:ext cx="8208912" cy="1231107"/>
          </a:xfrm>
          <a:prstGeom prst="rect">
            <a:avLst/>
          </a:prstGeom>
        </p:spPr>
        <p:txBody>
          <a:bodyPr wrap="square" numCol="2" spcCol="180000">
            <a:spAutoFit/>
          </a:bodyPr>
          <a:lstStyle/>
          <a:p>
            <a:pPr marR="28574" algn="r">
              <a:lnSpc>
                <a:spcPct val="150000"/>
              </a:lnSpc>
            </a:pP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Jesper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Riemer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Andersen</a:t>
            </a:r>
          </a:p>
          <a:p>
            <a:pPr marR="28574" algn="r">
              <a:lnSpc>
                <a:spcPct val="150000"/>
              </a:lnSpc>
            </a:pP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Sam </a:t>
            </a: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Sepstrup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Olesen</a:t>
            </a:r>
          </a:p>
          <a:p>
            <a:pPr marR="28574" algn="r">
              <a:lnSpc>
                <a:spcPct val="150000"/>
              </a:lnSpc>
            </a:pP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Simon 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Reedtz 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Olesen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200" kern="0" cap="all" spc="2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endParaRPr lang="en-US" sz="1200" kern="0" cap="all" spc="2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Jacob </a:t>
            </a: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Karstensten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Wortmann</a:t>
            </a:r>
            <a:endParaRPr lang="en-US" sz="1200" kern="0" cap="all" spc="2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28574">
              <a:lnSpc>
                <a:spcPct val="150000"/>
              </a:lnSpc>
            </a:pPr>
            <a:r>
              <a:rPr lang="en-US" sz="1200" kern="0" cap="all" spc="200" dirty="0" err="1" smtClean="0">
                <a:solidFill>
                  <a:schemeClr val="bg1"/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>
                <a:solidFill>
                  <a:schemeClr val="bg1"/>
                </a:solidFill>
                <a:latin typeface="Arial"/>
                <a:cs typeface="Arial"/>
              </a:rPr>
              <a:t>Andersen</a:t>
            </a:r>
          </a:p>
        </p:txBody>
      </p:sp>
    </p:spTree>
    <p:extLst>
      <p:ext uri="{BB962C8B-B14F-4D97-AF65-F5344CB8AC3E}">
        <p14:creationId xmlns:p14="http://schemas.microsoft.com/office/powerpoint/2010/main" val="103216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Requirements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3"/>
            <a:ext cx="7969060" cy="2821886"/>
          </a:xfrm>
          <a:prstGeom prst="rect">
            <a:avLst/>
          </a:prstGeom>
        </p:spPr>
        <p:txBody>
          <a:bodyPr vert="horz" wrap="square" lIns="0" tIns="0" rIns="0" bIns="0" numCol="2" rtlCol="0">
            <a:noAutofit/>
          </a:bodyPr>
          <a:lstStyle/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Android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 by ingredients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Free-</a:t>
            </a:r>
            <a:r>
              <a:rPr lang="en-GB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teXt</a:t>
            </a:r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search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 filters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Favourite recipes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Shopping List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Sharing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Persistency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Unit Conversion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Additional Languages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No login required</a:t>
            </a: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Design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Nicklas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Andersen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Architecture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US" sz="14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23556" name="Object 4"/>
          <p:cNvGraphicFramePr>
            <a:graphicFrameLocks noChangeAspect="1"/>
          </p:cNvGraphicFramePr>
          <p:nvPr/>
        </p:nvGraphicFramePr>
        <p:xfrm>
          <a:off x="613750" y="1523330"/>
          <a:ext cx="7834682" cy="3511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Visio" r:id="rId4" imgW="4763729" imgH="2134750" progId="Visio.Drawing.11">
                  <p:embed/>
                </p:oleObj>
              </mc:Choice>
              <mc:Fallback>
                <p:oleObj name="Visio" r:id="rId4" imgW="4763729" imgH="2134750" progId="Visio.Drawing.11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750" y="1523330"/>
                        <a:ext cx="7834682" cy="35113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Navigation drawer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13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757696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397" y="1235191"/>
            <a:ext cx="2436813" cy="43321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37" y="1155202"/>
            <a:ext cx="2603986" cy="44756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10809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Search by ingredient</a:t>
            </a:r>
          </a:p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14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758712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38" y="1155202"/>
            <a:ext cx="2636044" cy="468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8" y="1155202"/>
            <a:ext cx="2899759" cy="48801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4572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Result list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754648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463" y="1155201"/>
            <a:ext cx="2603915" cy="46291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6" y="1083160"/>
            <a:ext cx="2887312" cy="47012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6547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Recipe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16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754648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29" y="1078253"/>
            <a:ext cx="2541971" cy="4519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8" y="1113313"/>
            <a:ext cx="2785348" cy="45681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97913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Text search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17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751600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787" y="1108191"/>
            <a:ext cx="2600234" cy="46226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08" y="1130559"/>
            <a:ext cx="2811573" cy="45779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2602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Favourites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231700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18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753632" y="2744863"/>
            <a:ext cx="1366855" cy="675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75" y="1032725"/>
            <a:ext cx="2529454" cy="4496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1113313"/>
            <a:ext cx="2708487" cy="44536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53507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Login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Simon Reedtz Olesen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da-DK" sz="2400" b="1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Agenda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8244" y="1155201"/>
            <a:ext cx="8194172" cy="4665027"/>
          </a:xfrm>
          <a:prstGeom prst="rect">
            <a:avLst/>
          </a:prstGeom>
        </p:spPr>
        <p:txBody>
          <a:bodyPr vert="horz" wrap="square" lIns="0" tIns="0" rIns="0" bIns="0" numCol="1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Analysis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da-DK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/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da-DK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Model Component</a:t>
            </a:r>
            <a:endParaRPr lang="da-DK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 Algorithm</a:t>
            </a:r>
          </a:p>
          <a:p>
            <a:pPr marL="12700"/>
            <a:endParaRPr lang="en-GB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Test</a:t>
            </a:r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</a:t>
            </a:r>
          </a:p>
          <a:p>
            <a:pPr marL="12700"/>
            <a:endParaRPr lang="en-GB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Demonstration</a:t>
            </a:r>
            <a:endParaRPr lang="da-DK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111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Social Media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052457" cy="43091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Social media sign-ins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 use sign-in to identify the user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Remove the security measures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 use Google+</a:t>
            </a: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20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login</a:t>
            </a: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en-GB" sz="24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Api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052457" cy="43091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 get the status of a recipe we use the following URI:</a:t>
            </a:r>
          </a:p>
          <a:p>
            <a:pPr marL="12700"/>
            <a:endParaRPr lang="en-US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http://figz.dk/food/lib/favourites.php?</a:t>
            </a:r>
            <a:b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action=status&amp;</a:t>
            </a:r>
            <a:b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US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recipeid</a:t>
            </a:r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=4&amp;</a:t>
            </a:r>
            <a:b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hash=d74df7a0c28526d5c811465046e455f33c0b3db5989c533c5b4576e2900e36c4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Hash is the user’s email hashed.</a:t>
            </a: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21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login</a:t>
            </a: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Server </a:t>
            </a:r>
            <a:r>
              <a:rPr lang="en-GB" sz="24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Api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052457" cy="43091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server receives the client call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Action is “status”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method </a:t>
            </a:r>
            <a:r>
              <a:rPr lang="en-US" b="1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Favouritestatus</a:t>
            </a:r>
            <a:r>
              <a:rPr lang="en-US" b="1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($</a:t>
            </a:r>
            <a:r>
              <a:rPr lang="en-US" b="1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recipeid</a:t>
            </a:r>
            <a:r>
              <a:rPr lang="en-US" b="1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, $hash)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is called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Finds/creates the user(hash) in the database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Tries find the </a:t>
            </a:r>
            <a:r>
              <a:rPr lang="en-US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recipeid</a:t>
            </a:r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in the user’s list of </a:t>
            </a:r>
            <a:r>
              <a:rPr lang="en-US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favourites</a:t>
            </a:r>
            <a:endParaRPr lang="en-US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Returns the result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22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login</a:t>
            </a: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Model Component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Simon Reedtz Olesen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842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Model Component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model resembles the relational database</a:t>
            </a:r>
          </a:p>
          <a:p>
            <a:pPr marL="12700"/>
            <a:endParaRPr lang="en-US" sz="14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24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2106956" y="1632905"/>
          <a:ext cx="4976356" cy="4106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Visio" r:id="rId4" imgW="3858670" imgH="3185620" progId="Visio.Drawing.11">
                  <p:embed/>
                </p:oleObj>
              </mc:Choice>
              <mc:Fallback>
                <p:oleObj name="Visio" r:id="rId4" imgW="3858670" imgH="3185620" progId="Visio.Drawing.11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6956" y="1632905"/>
                        <a:ext cx="4976356" cy="41068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model</a:t>
            </a: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Model Component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4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25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2155578" y="1380985"/>
          <a:ext cx="5060897" cy="3951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Visio" r:id="rId4" imgW="12818127" imgH="10006086" progId="Visio.Drawing.11">
                  <p:embed/>
                </p:oleObj>
              </mc:Choice>
              <mc:Fallback>
                <p:oleObj name="Visio" r:id="rId4" imgW="12818127" imgH="10006086" progId="Visio.Drawing.11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578" y="1380985"/>
                        <a:ext cx="5060897" cy="3951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model</a:t>
            </a: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Entity-Relationship Diagram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US" sz="14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26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663754" y="1053151"/>
          <a:ext cx="7893649" cy="4641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Visio" r:id="rId4" imgW="6349780" imgH="3733534" progId="Visio.Drawing.11">
                  <p:embed/>
                </p:oleObj>
              </mc:Choice>
              <mc:Fallback>
                <p:oleObj name="Visio" r:id="rId4" imgW="6349780" imgH="3733534" progId="Visio.Drawing.11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754" y="1053151"/>
                        <a:ext cx="7893649" cy="4641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Server Communication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ServerComTask</a:t>
            </a:r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Asynchronous</a:t>
            </a:r>
          </a:p>
          <a:p>
            <a:pPr marL="12700"/>
            <a:endParaRPr lang="en-US" sz="14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27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model</a:t>
            </a: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  <p:pic>
        <p:nvPicPr>
          <p:cNvPr id="58372" name="Picture 4" descr="http://puu.sh/9ozrp/1330a139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0737" y="2282452"/>
            <a:ext cx="6371804" cy="31336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Search Algorithm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Jesper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Riemer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Andersen</a:t>
            </a:r>
          </a:p>
        </p:txBody>
      </p:sp>
    </p:spTree>
    <p:extLst>
      <p:ext uri="{BB962C8B-B14F-4D97-AF65-F5344CB8AC3E}">
        <p14:creationId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Search by ingredients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588059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Precedence function</a:t>
            </a:r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Remove recipes without any matching 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ingredients.</a:t>
            </a:r>
          </a:p>
          <a:p>
            <a:pPr marL="355600" indent="-342900">
              <a:buFont typeface="+mj-lt"/>
              <a:buAutoNum type="arabicPeriod"/>
            </a:pP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Sort </a:t>
            </a: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by least missing optional ingredients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.</a:t>
            </a:r>
          </a:p>
          <a:p>
            <a:pPr marL="355600" indent="-342900">
              <a:buFont typeface="+mj-lt"/>
              <a:buAutoNum type="arabicPeriod"/>
            </a:pP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Sort </a:t>
            </a: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by most matching optional ingredients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.</a:t>
            </a:r>
          </a:p>
          <a:p>
            <a:pPr marL="355600" indent="-342900">
              <a:buFont typeface="+mj-lt"/>
              <a:buAutoNum type="arabicPeriod"/>
            </a:pP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Sort </a:t>
            </a: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by least missing mandatory ingredients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.</a:t>
            </a:r>
          </a:p>
          <a:p>
            <a:pPr marL="355600" indent="-342900">
              <a:buFont typeface="+mj-lt"/>
              <a:buAutoNum type="arabicPeriod"/>
            </a:pP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Sort </a:t>
            </a: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by most matching mandatory 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ingredients</a:t>
            </a: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.</a:t>
            </a: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29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39320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Analysis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Sam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Sepstrup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Olesen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Matching ingredients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588059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Calculate how many of the user specified ingredients exists in each recipe.</a:t>
            </a:r>
          </a:p>
          <a:p>
            <a:pPr marL="355600" indent="-342900">
              <a:buFont typeface="+mj-lt"/>
              <a:buAutoNum type="arabicPeriod"/>
            </a:pP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Find all quantities that contains an ingredient specified by the user.</a:t>
            </a:r>
            <a:b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 </a:t>
            </a:r>
            <a:r>
              <a:rPr lang="en-GB" sz="1600" i="1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$</a:t>
            </a:r>
            <a:r>
              <a:rPr lang="en-GB" sz="1600" i="1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quantityQuery</a:t>
            </a:r>
            <a:endParaRPr lang="en-GB" sz="1600" i="1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Check Whether each quantity appear as a part of a mandatory and/or an optional exchangeable.</a:t>
            </a:r>
            <a:b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 </a:t>
            </a:r>
            <a:r>
              <a:rPr lang="en-GB" sz="1600" i="1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$</a:t>
            </a:r>
            <a:r>
              <a:rPr lang="en-GB" sz="1600" i="1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ingredientQuery</a:t>
            </a:r>
            <a:endParaRPr lang="en-GB" sz="1600" i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Count the number of distinct matching mandatory and optional ingredients for each recipe.</a:t>
            </a:r>
            <a:b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 </a:t>
            </a:r>
            <a:r>
              <a:rPr lang="en-GB" sz="1600" i="1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$</a:t>
            </a:r>
            <a:r>
              <a:rPr lang="en-GB" sz="1600" i="1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matchingQuery</a:t>
            </a:r>
            <a:r>
              <a:rPr lang="en-GB" sz="1600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/>
            </a:r>
            <a:br>
              <a:rPr lang="en-GB" sz="1600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30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410741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Missing ingredients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588059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Calculate </a:t>
            </a:r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how many not covered </a:t>
            </a:r>
            <a:r>
              <a:rPr lang="en-GB" b="1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exchangeables</a:t>
            </a:r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exists in each recipe</a:t>
            </a:r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.</a:t>
            </a:r>
          </a:p>
          <a:p>
            <a:pPr marL="12700"/>
            <a:r>
              <a:rPr lang="en-GB" sz="1600" i="1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 $</a:t>
            </a:r>
            <a:r>
              <a:rPr lang="en-GB" sz="1600" i="1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lackingQuery</a:t>
            </a:r>
            <a:endParaRPr lang="en-GB" sz="1600" i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Find all </a:t>
            </a:r>
            <a:r>
              <a:rPr lang="en-GB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exchangeables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that does not contain an ingredient specified by the user or an ignored ingredient.</a:t>
            </a:r>
          </a:p>
          <a:p>
            <a:pPr marL="355600" indent="-342900">
              <a:buFont typeface="+mj-lt"/>
              <a:buAutoNum type="arabicPeriod"/>
            </a:pPr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355600" indent="-342900">
              <a:buFont typeface="+mj-lt"/>
              <a:buAutoNum type="arabicPeriod"/>
            </a:pP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Count the number of 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mandatory </a:t>
            </a:r>
            <a:r>
              <a:rPr lang="en-GB" sz="1600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and optional </a:t>
            </a:r>
            <a:r>
              <a:rPr lang="en-GB" sz="1600" cap="all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exhangeables</a:t>
            </a:r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for each recipe.</a:t>
            </a: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31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56109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Sort result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588059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</a:t>
            </a:r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rder the result according </a:t>
            </a:r>
            <a:r>
              <a:rPr lang="en-GB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 the precedence </a:t>
            </a:r>
            <a:r>
              <a:rPr lang="en-GB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function.</a:t>
            </a:r>
          </a:p>
          <a:p>
            <a:pPr marL="12700"/>
            <a:r>
              <a:rPr lang="en-GB" i="1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 $</a:t>
            </a:r>
            <a:r>
              <a:rPr lang="en-GB" i="1" spc="200" dirty="0" err="1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sortingQuery</a:t>
            </a:r>
            <a:endParaRPr lang="en-GB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32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418834"/>
              </p:ext>
            </p:extLst>
          </p:nvPr>
        </p:nvGraphicFramePr>
        <p:xfrm>
          <a:off x="2856740" y="1726341"/>
          <a:ext cx="58793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55923"/>
                <a:gridCol w="1266940"/>
                <a:gridCol w="1101686"/>
                <a:gridCol w="1035586"/>
              </a:tblGrid>
              <a:tr h="206204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Recipe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Mandatory matching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Mandatory missing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Optional matching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Optional missing</a:t>
                      </a:r>
                      <a:endParaRPr lang="en-GB" sz="1600" dirty="0"/>
                    </a:p>
                  </a:txBody>
                  <a:tcPr anchor="ctr"/>
                </a:tc>
              </a:tr>
              <a:tr h="117831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Boiled</a:t>
                      </a:r>
                      <a:r>
                        <a:rPr lang="en-GB" sz="1600" baseline="0" dirty="0" smtClean="0"/>
                        <a:t> egg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</a:tr>
              <a:tr h="117831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Cookies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</a:t>
                      </a:r>
                      <a:endParaRPr lang="en-GB" sz="1600" dirty="0"/>
                    </a:p>
                  </a:txBody>
                  <a:tcPr/>
                </a:tc>
              </a:tr>
              <a:tr h="117831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Ice</a:t>
                      </a:r>
                      <a:r>
                        <a:rPr lang="en-GB" sz="1600" baseline="0" dirty="0" smtClean="0"/>
                        <a:t> cream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2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</a:tr>
              <a:tr h="117831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Bread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2</a:t>
                      </a:r>
                      <a:endParaRPr lang="en-GB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070491"/>
              </p:ext>
            </p:extLst>
          </p:nvPr>
        </p:nvGraphicFramePr>
        <p:xfrm>
          <a:off x="2845725" y="3848901"/>
          <a:ext cx="587933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55923"/>
                <a:gridCol w="1266940"/>
                <a:gridCol w="1101686"/>
                <a:gridCol w="1035586"/>
              </a:tblGrid>
              <a:tr h="324399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Recipe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Mandatory matching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Mandatory missing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Optional matching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Optional missing</a:t>
                      </a:r>
                      <a:endParaRPr lang="en-GB" sz="1600" dirty="0"/>
                    </a:p>
                  </a:txBody>
                  <a:tcPr anchor="ctr"/>
                </a:tc>
              </a:tr>
              <a:tr h="18781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Cookies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</a:t>
                      </a:r>
                      <a:endParaRPr lang="en-GB" sz="1600" dirty="0"/>
                    </a:p>
                  </a:txBody>
                  <a:tcPr/>
                </a:tc>
              </a:tr>
              <a:tr h="18781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Bread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4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2</a:t>
                      </a:r>
                      <a:endParaRPr lang="en-GB" sz="1600" dirty="0"/>
                    </a:p>
                  </a:txBody>
                  <a:tcPr/>
                </a:tc>
              </a:tr>
              <a:tr h="18781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Ice</a:t>
                      </a:r>
                      <a:r>
                        <a:rPr lang="en-GB" sz="1600" baseline="0" dirty="0" smtClean="0"/>
                        <a:t> cream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2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</a:tr>
              <a:tr h="18781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Boiled</a:t>
                      </a:r>
                      <a:r>
                        <a:rPr lang="en-GB" sz="1600" baseline="0" dirty="0" smtClean="0"/>
                        <a:t> egg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</a:t>
                      </a:r>
                      <a:endParaRPr lang="en-GB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urved Right Arrow 5"/>
          <p:cNvSpPr/>
          <p:nvPr/>
        </p:nvSpPr>
        <p:spPr>
          <a:xfrm>
            <a:off x="1509311" y="2831333"/>
            <a:ext cx="931684" cy="163049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56109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Karstensen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Wortmann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Black-Box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Test Cases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Procedures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Success Criteria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Case Results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Shopping List not implemented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34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White-Box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sz="16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Unit Test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Server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Code Coverage</a:t>
            </a:r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sz="16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Mutation Testing</a:t>
            </a:r>
          </a:p>
          <a:p>
            <a:pPr marL="12700"/>
            <a:r>
              <a:rPr lang="en-US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Code Coverage vs. Mutation</a:t>
            </a:r>
            <a:endParaRPr lang="en-US" sz="1600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35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134" y="1930248"/>
            <a:ext cx="4142170" cy="736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0462" y="3897507"/>
            <a:ext cx="3586965" cy="747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Karstensen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Wortmann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  <a:endParaRPr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087507"/>
            <a:ext cx="6231700" cy="49365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application provides relevant recipes based on ingredients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Powered by a search algorithm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Easy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navigate</a:t>
            </a: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Support for free-text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</a:t>
            </a:r>
          </a:p>
          <a:p>
            <a:pPr marL="12700"/>
            <a:endParaRPr lang="en-US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can login using </a:t>
            </a:r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Google+</a:t>
            </a:r>
          </a:p>
          <a:p>
            <a:pPr marL="12700"/>
            <a:endParaRPr lang="en-US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Confident </a:t>
            </a:r>
            <a:r>
              <a:rPr lang="en-US" b="1" cap="all" spc="2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that the server returns correct results</a:t>
            </a:r>
          </a:p>
          <a:p>
            <a:pPr marL="12700"/>
            <a:endParaRPr lang="da-DK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endParaRPr lang="en-GB" sz="14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37 OF 40 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| </a:t>
            </a:r>
            <a:r>
              <a:rPr lang="da-DK" sz="851" b="1" kern="0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88726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Future Work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Karstensen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Wortmann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Future work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969060" cy="4074001"/>
          </a:xfrm>
          <a:prstGeom prst="rect">
            <a:avLst/>
          </a:prstGeom>
        </p:spPr>
        <p:txBody>
          <a:bodyPr vert="horz" wrap="square" lIns="0" tIns="0" rIns="0" bIns="0" numCol="2" rtlCol="0">
            <a:noAutofit/>
          </a:bodyPr>
          <a:lstStyle/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Shopping list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Start page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Recipe filters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Sharing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Recipe cache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strike="sngStrike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Recipe license</a:t>
            </a:r>
          </a:p>
          <a:p>
            <a:pPr marL="12700"/>
            <a:endParaRPr lang="en-GB" sz="1600" strike="sngStrike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Conversion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Recipe references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Settings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Scaling of recipes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Intelligent sort of ingredients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User created recipes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Localisation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Log interesting ingredient searches</a:t>
            </a:r>
          </a:p>
          <a:p>
            <a:pPr marL="12700"/>
            <a:endParaRPr lang="en-GB" sz="1600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GB" sz="1600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Revoke Google account access</a:t>
            </a:r>
            <a:endParaRPr lang="en-GB" sz="1600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fld id="{80E1DA1B-E50B-4430-BFAD-650A8158D5AA}" type="slidenum"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pPr marL="12700"/>
              <a:t>39</a:t>
            </a:fld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15.02.2014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Motivation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Other solutions does not satisfy our needs 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Increasing number of mobile devices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 digital cookbook might provide more functionality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Filtering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Suggestions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957" y="2420890"/>
            <a:ext cx="5536756" cy="102327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3960"/>
              </a:lnSpc>
              <a:tabLst>
                <a:tab pos="1676358" algn="l"/>
              </a:tabLst>
            </a:pPr>
            <a:r>
              <a:rPr lang="en-GB" sz="3600" b="1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Demonstration</a:t>
            </a:r>
            <a:endParaRPr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00" y="5576322"/>
            <a:ext cx="1543271" cy="1009771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2286000" y="3516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28574" algn="ctr"/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Jacob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Karstensen</a:t>
            </a:r>
            <a:r>
              <a:rPr lang="en-US" sz="12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Wortmann</a:t>
            </a:r>
            <a:endParaRPr lang="en-US" sz="12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89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Supercook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6115876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Web application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PROS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Word cloud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 recipes by ingredients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ordering of recipes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5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289" name="Picture 1" descr="C:\Git\sw8\report\img\screenshots\supercoo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0776" y="3463599"/>
            <a:ext cx="4743919" cy="23226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Allthecooks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1" y="1155202"/>
            <a:ext cx="4562644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Android application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Pros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Beautiful design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Filtering search results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Favourite and shopping list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Have not implemented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search by ingredients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6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241" name="Picture 1" descr="C:\Git\sw8\report\img\screenshots\menu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5721" y="1112700"/>
            <a:ext cx="2599982" cy="462219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BigOven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4981285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Android application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Pros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Menu-cards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Simple search by ingredients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Favourite and shopping list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Cons</a:t>
            </a: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Design and structure is cluttered</a:t>
            </a:r>
          </a:p>
          <a:p>
            <a:pPr marL="12700"/>
            <a:endParaRPr lang="en-US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/>
            <a:r>
              <a:rPr lang="en-US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Hard to find the wanted functionality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7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193" name="Picture 1" descr="C:\Git\sw8\report\img\screenshots\menucards-bigov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2607" y="1079654"/>
            <a:ext cx="2608932" cy="46381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Comparison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4981285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862" y="1154075"/>
            <a:ext cx="7839808" cy="457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301" y="562803"/>
            <a:ext cx="6231700" cy="36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tabLst>
                <a:tab pos="1641434" algn="l"/>
                <a:tab pos="2152597" algn="l"/>
                <a:tab pos="3412405" algn="l"/>
              </a:tabLst>
            </a:pPr>
            <a:r>
              <a:rPr lang="en-GB" sz="2400" kern="0" cap="all" spc="2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Problem Statement</a:t>
            </a:r>
            <a:endParaRPr lang="en-GB" sz="2400" kern="0" cap="all" spc="2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300" y="1155202"/>
            <a:ext cx="7691435" cy="40740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just"/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“How can we take advantage of the mobile </a:t>
            </a:r>
            <a:r>
              <a:rPr lang="en-US" spc="20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platform </a:t>
            </a:r>
            <a:r>
              <a:rPr lang="en-US" spc="20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and provide </a:t>
            </a:r>
            <a:r>
              <a:rPr lang="en-US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the user with relevant recipes based one specific ingredients, and taking any user defined restrictions, like allergies, into consideration.”</a:t>
            </a:r>
          </a:p>
          <a:p>
            <a:pPr marL="12700"/>
            <a:endParaRPr lang="en-US" b="1" cap="all" spc="200" dirty="0" smtClean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2743201" y="6137891"/>
            <a:ext cx="3682707" cy="2940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Department of computer science</a:t>
            </a:r>
            <a:endParaRPr sz="851" b="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R="20319" algn="ctr">
              <a:spcBef>
                <a:spcPts val="180"/>
              </a:spcBef>
            </a:pPr>
            <a:r>
              <a:rPr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AALBORG</a:t>
            </a:r>
            <a:r>
              <a:rPr lang="da-DK" sz="85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UNIVERSITy</a:t>
            </a:r>
            <a:endParaRPr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/>
          </p:cNvSpPr>
          <p:nvPr/>
        </p:nvSpPr>
        <p:spPr>
          <a:xfrm>
            <a:off x="2540147" y="5952021"/>
            <a:ext cx="4343400" cy="14398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a-D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9</a:t>
            </a:r>
            <a:r>
              <a:rPr lang="da-DK" sz="851" b="1" kern="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a-DK" sz="851" b="1" kern="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 40  | </a:t>
            </a:r>
            <a:r>
              <a:rPr lang="da-DK" sz="851" b="1" kern="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12.06.2014</a:t>
            </a:r>
            <a:endParaRPr lang="da-DK" sz="851" kern="0" cap="all" spc="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139539"/>
            <a:ext cx="352839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Analysis</a:t>
            </a:r>
            <a:endParaRPr lang="da-DK" sz="1000" b="1" cap="all" spc="2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design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login</a:t>
            </a: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Model</a:t>
            </a: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Search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test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GB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conclusion</a:t>
            </a:r>
            <a:endParaRPr lang="da-DK" sz="1000" b="1" cap="all" spc="200" dirty="0" smtClean="0">
              <a:solidFill>
                <a:schemeClr val="accent1">
                  <a:lumMod val="75000"/>
                  <a:alpha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da-DK" sz="1000" b="1" cap="all" spc="200" dirty="0" smtClean="0">
                <a:solidFill>
                  <a:schemeClr val="accent1">
                    <a:lumMod val="75000"/>
                    <a:alpha val="50000"/>
                  </a:schemeClr>
                </a:solidFill>
                <a:latin typeface="Arial"/>
                <a:cs typeface="Arial"/>
              </a:rPr>
              <a:t>demonstration</a:t>
            </a:r>
          </a:p>
          <a:p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123564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1140</TotalTime>
  <Words>1182</Words>
  <Application>Microsoft Office PowerPoint</Application>
  <PresentationFormat>On-screen Show (4:3)</PresentationFormat>
  <Paragraphs>681</Paragraphs>
  <Slides>40</Slides>
  <Notes>23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Office Theme</vt:lpstr>
      <vt:lpstr>Visio</vt:lpstr>
      <vt:lpstr>Dishcover</vt:lpstr>
      <vt:lpstr>PowerPoint Presentation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Login</vt:lpstr>
      <vt:lpstr>PowerPoint Presentation</vt:lpstr>
      <vt:lpstr>PowerPoint Presentation</vt:lpstr>
      <vt:lpstr>PowerPoint Presentation</vt:lpstr>
      <vt:lpstr>Model Component</vt:lpstr>
      <vt:lpstr>PowerPoint Presentation</vt:lpstr>
      <vt:lpstr>PowerPoint Presentation</vt:lpstr>
      <vt:lpstr>PowerPoint Presentation</vt:lpstr>
      <vt:lpstr>PowerPoint Presentation</vt:lpstr>
      <vt:lpstr>Search Algorithm</vt:lpstr>
      <vt:lpstr>PowerPoint Presentation</vt:lpstr>
      <vt:lpstr>PowerPoint Presentation</vt:lpstr>
      <vt:lpstr>PowerPoint Presentation</vt:lpstr>
      <vt:lpstr>PowerPoint Presentation</vt:lpstr>
      <vt:lpstr>Test</vt:lpstr>
      <vt:lpstr>PowerPoint Presentation</vt:lpstr>
      <vt:lpstr>PowerPoint Presentation</vt:lpstr>
      <vt:lpstr>Conclusion</vt:lpstr>
      <vt:lpstr>PowerPoint Presentation</vt:lpstr>
      <vt:lpstr>Future Work</vt:lpstr>
      <vt:lpstr>PowerPoint Presentation</vt:lpstr>
      <vt:lpstr>Demonstration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</dc:title>
  <dc:creator>Jacob Wortmann</dc:creator>
  <cp:lastModifiedBy>Sam</cp:lastModifiedBy>
  <cp:revision>145</cp:revision>
  <dcterms:created xsi:type="dcterms:W3CDTF">2014-01-11T16:25:36Z</dcterms:created>
  <dcterms:modified xsi:type="dcterms:W3CDTF">2014-06-11T09:01:23Z</dcterms:modified>
</cp:coreProperties>
</file>